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97" r:id="rId4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  <a:srgbClr val="FF6600"/>
    <a:srgbClr val="FF99FF"/>
    <a:srgbClr val="CCECFF"/>
    <a:srgbClr val="FFFFFF"/>
    <a:srgbClr val="FFFFCC"/>
    <a:srgbClr val="0066FF"/>
    <a:srgbClr val="99CC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E577-CF04-4F9D-8BA5-D88549DE08EA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20E0-A2E6-4DF4-AC6E-051391D868D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q=imagenes+de+ganar+PREMIOS&amp;hl=es&amp;biw=1600&amp;bih=719&amp;tbm=isch&amp;tbnid=STkEh-bKioMg9M:&amp;imgrefurl=http://www.gratisblog.com/index.php?itemid=175003&amp;docid=VkzWZaFY9VfVJM&amp;imgurl=http://www.gratisblog.com/weblogs/minadeoros/PREMIOS.gif&amp;w=428&amp;h=135&amp;ei=jSa7Tq-hL6q42wWKytW4CA&amp;zoom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openxmlformats.org/officeDocument/2006/relationships/hyperlink" Target="http://www.google.es/imgres?q=imagenes+de+ganar+PREMIOS&amp;hl=es&amp;biw=1600&amp;bih=719&amp;tbm=isch&amp;tbnid=STkEh-bKioMg9M:&amp;imgrefurl=http://www.gratisblog.com/index.php?itemid=175003&amp;docid=VkzWZaFY9VfVJM&amp;imgurl=http://www.gratisblog.com/weblogs/minadeoros/PREMIOS.gif&amp;w=428&amp;h=135&amp;ei=jSa7Tq-hL6q42wWKytW4CA&amp;zoom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Jokerman" pitchFamily="82" charset="0"/>
              </a:rPr>
              <a:t>PRESENTADO POR</a:t>
            </a:r>
            <a:br>
              <a:rPr lang="es-CO" dirty="0" smtClean="0">
                <a:solidFill>
                  <a:schemeClr val="bg1"/>
                </a:solidFill>
                <a:latin typeface="Jokerman" pitchFamily="82" charset="0"/>
              </a:rPr>
            </a:br>
            <a:r>
              <a:rPr lang="es-CO" dirty="0" smtClean="0">
                <a:solidFill>
                  <a:schemeClr val="bg1"/>
                </a:solidFill>
                <a:latin typeface="Jokerman" pitchFamily="82" charset="0"/>
              </a:rPr>
              <a:t/>
            </a:r>
            <a:br>
              <a:rPr lang="es-CO" dirty="0" smtClean="0">
                <a:solidFill>
                  <a:schemeClr val="bg1"/>
                </a:solidFill>
                <a:latin typeface="Jokerman" pitchFamily="82" charset="0"/>
              </a:rPr>
            </a:br>
            <a:r>
              <a:rPr lang="es-CO" sz="3100" dirty="0" smtClean="0">
                <a:solidFill>
                  <a:schemeClr val="bg1"/>
                </a:solidFill>
                <a:latin typeface="Jokerman" pitchFamily="82" charset="0"/>
              </a:rPr>
              <a:t>ANGIE MARCELA RAMIREZ BETANCUR</a:t>
            </a:r>
            <a:br>
              <a:rPr lang="es-CO" sz="3100" dirty="0" smtClean="0">
                <a:solidFill>
                  <a:schemeClr val="bg1"/>
                </a:solidFill>
                <a:latin typeface="Jokerman" pitchFamily="82" charset="0"/>
              </a:rPr>
            </a:br>
            <a:r>
              <a:rPr lang="es-CO" sz="3100" dirty="0" smtClean="0">
                <a:solidFill>
                  <a:schemeClr val="bg1"/>
                </a:solidFill>
                <a:latin typeface="Jokerman" pitchFamily="82" charset="0"/>
              </a:rPr>
              <a:t>JENNIFER ANDREA PABON MOSQUERA</a:t>
            </a:r>
            <a:endParaRPr lang="es-CO" sz="3100" dirty="0">
              <a:solidFill>
                <a:schemeClr val="bg1"/>
              </a:solidFill>
              <a:latin typeface="Jokerm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3286124"/>
            <a:ext cx="6400800" cy="1752600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>
                <a:solidFill>
                  <a:schemeClr val="bg1"/>
                </a:solidFill>
                <a:latin typeface="Jokerman" pitchFamily="82" charset="0"/>
              </a:rPr>
              <a:t>GRADO:8-4</a:t>
            </a:r>
            <a:endParaRPr lang="es-CO" dirty="0">
              <a:solidFill>
                <a:schemeClr val="bg1"/>
              </a:solidFill>
              <a:latin typeface="Jokerman" pitchFamily="82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l_fi" descr="http://pr.kalipedia.com/kalipediamedia/historia/media/200707/17/hisuniversal/20070717klphisuni_197.Ies.SC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de nube"/>
          <p:cNvSpPr/>
          <p:nvPr/>
        </p:nvSpPr>
        <p:spPr>
          <a:xfrm>
            <a:off x="5000628" y="357166"/>
            <a:ext cx="3714776" cy="1071570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LOS ESPAÑOLES GANARON UN NUEVO CONTROL DEL PAIS AL CUAL LE LLAMARON REGIMEN DEL        TERROR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5643578"/>
            <a:ext cx="83582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QUE AÑO SE DIO ESTE NUEVO CONTROL DE LOS ESPAÑOLES?</a:t>
            </a:r>
            <a:endParaRPr lang="es-CO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0034" y="6215082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A)-</a:t>
            </a:r>
            <a:r>
              <a:rPr lang="es-CO" dirty="0" smtClean="0">
                <a:hlinkClick r:id="rId3" action="ppaction://hlinksldjump"/>
              </a:rPr>
              <a:t>1615</a:t>
            </a:r>
            <a:endParaRPr lang="es-CO" dirty="0"/>
          </a:p>
        </p:txBody>
      </p:sp>
      <p:sp>
        <p:nvSpPr>
          <p:cNvPr id="8" name="7 Rectángulo redondeado"/>
          <p:cNvSpPr/>
          <p:nvPr/>
        </p:nvSpPr>
        <p:spPr>
          <a:xfrm>
            <a:off x="3500430" y="6286520"/>
            <a:ext cx="214314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B) -</a:t>
            </a:r>
            <a:r>
              <a:rPr lang="es-CO" dirty="0" smtClean="0">
                <a:hlinkClick r:id="rId4" action="ppaction://hlinksldjump"/>
              </a:rPr>
              <a:t>1816</a:t>
            </a:r>
            <a:endParaRPr lang="es-CO" dirty="0"/>
          </a:p>
        </p:txBody>
      </p:sp>
      <p:sp>
        <p:nvSpPr>
          <p:cNvPr id="9" name="8 Rectángulo redondeado"/>
          <p:cNvSpPr/>
          <p:nvPr/>
        </p:nvSpPr>
        <p:spPr>
          <a:xfrm>
            <a:off x="6929454" y="6286520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C)-</a:t>
            </a:r>
            <a:r>
              <a:rPr lang="es-CO" dirty="0" smtClean="0">
                <a:hlinkClick r:id="rId5" action="ppaction://hlinksldjump"/>
              </a:rPr>
              <a:t>1512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 LO HAZ LOGRADO</a:t>
            </a:r>
            <a:endParaRPr lang="es-CO" dirty="0"/>
          </a:p>
        </p:txBody>
      </p:sp>
      <p:pic>
        <p:nvPicPr>
          <p:cNvPr id="4" name="3 Marcador de contenido" descr="aburridos blogdeimagenes (2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4214842" cy="30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ol">
            <a:hlinkClick r:id="rId3" action="ppaction://hlinksldjump"/>
          </p:cNvPr>
          <p:cNvSpPr/>
          <p:nvPr/>
        </p:nvSpPr>
        <p:spPr>
          <a:xfrm>
            <a:off x="1071538" y="1857364"/>
            <a:ext cx="1143008" cy="10001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strella de 5 puntas"/>
          <p:cNvSpPr/>
          <p:nvPr/>
        </p:nvSpPr>
        <p:spPr>
          <a:xfrm>
            <a:off x="1214414" y="2786058"/>
            <a:ext cx="357190" cy="4286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/>
          <a:lstStyle/>
          <a:p>
            <a:r>
              <a:rPr lang="es-CO" dirty="0" smtClean="0">
                <a:latin typeface="Ravie" pitchFamily="82" charset="0"/>
              </a:rPr>
              <a:t>SIGUE INTENTANDOLO</a:t>
            </a:r>
            <a:endParaRPr lang="es-CO" dirty="0">
              <a:latin typeface="Ravie" pitchFamily="82" charset="0"/>
            </a:endParaRPr>
          </a:p>
        </p:txBody>
      </p:sp>
      <p:pic>
        <p:nvPicPr>
          <p:cNvPr id="4" name="il_fi" descr="http://vida20.com/wp-content/uploads/2011/06/locomsn.png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523" y="3398988"/>
            <a:ext cx="5580953" cy="2400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latin typeface="Informal Roman" pitchFamily="66" charset="0"/>
              </a:rPr>
              <a:t>¡  </a:t>
            </a:r>
            <a:r>
              <a:rPr lang="es-CO" sz="5400" b="1" dirty="0" smtClean="0">
                <a:latin typeface="Informal Roman" pitchFamily="66" charset="0"/>
              </a:rPr>
              <a:t>ACERTASTE  </a:t>
            </a:r>
            <a:r>
              <a:rPr lang="es-CO" sz="5400" b="1" dirty="0" smtClean="0">
                <a:latin typeface="Informal Roman" pitchFamily="66" charset="0"/>
              </a:rPr>
              <a:t>!</a:t>
            </a:r>
            <a:endParaRPr lang="es-CO" sz="5400" b="1" dirty="0">
              <a:latin typeface="Informal Roman" pitchFamily="66" charset="0"/>
            </a:endParaRPr>
          </a:p>
        </p:txBody>
      </p:sp>
      <p:pic>
        <p:nvPicPr>
          <p:cNvPr id="4" name="il_fi" descr="http://3.bp.blogspot.com/-hIt1lz130dA/Tc5lHGWQo8I/AAAAAAAAABI/3xTDc2kcdvs/s1600/carita%2Bfeliz.pn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17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786578" y="5929330"/>
            <a:ext cx="2071702" cy="5715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</a:rPr>
              <a:t>PREGUNTA   4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" name="il_fi" descr="http://1.bp.blogspot.com/_PMd-XC5PGU0/TJnwOHshjDI/AAAAAAAAABo/7rCkPuzYEIg/s1600/PRIMERA-JUN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28596" y="5214950"/>
            <a:ext cx="82868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¿</a:t>
            </a:r>
            <a:r>
              <a:rPr lang="es-CO" dirty="0" smtClean="0">
                <a:solidFill>
                  <a:schemeClr val="tx1"/>
                </a:solidFill>
              </a:rPr>
              <a:t>CUALES ERAN LAS RAZONES PARA QUE LOS CRIOLLOS BLANCOS QUISIERAN LA INDEPENDENCIA DE LOS INGLESES Y SU MALA DOMINACION 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8596" y="6143644"/>
            <a:ext cx="271464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A) LA MALA  </a:t>
            </a:r>
            <a:r>
              <a:rPr lang="es-CO" dirty="0" smtClean="0">
                <a:hlinkClick r:id="rId3" action="ppaction://hlinksldjump"/>
              </a:rPr>
              <a:t>EDUCACION</a:t>
            </a:r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428992" y="6143644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B) LA POLITICA Y LA </a:t>
            </a:r>
            <a:r>
              <a:rPr lang="es-CO" sz="1600" dirty="0" smtClean="0">
                <a:hlinkClick r:id="rId4" action="ppaction://hlinksldjump"/>
              </a:rPr>
              <a:t>ECONOMIA</a:t>
            </a:r>
            <a:endParaRPr lang="es-CO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643702" y="614364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C) 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es-CO" dirty="0" smtClean="0"/>
              <a:t>  </a:t>
            </a:r>
            <a:r>
              <a:rPr lang="es-CO" dirty="0" smtClean="0">
                <a:hlinkClick r:id="rId5" action="ppaction://hlinksldjump"/>
              </a:rPr>
              <a:t>CULTURA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Ravie" pitchFamily="82" charset="0"/>
                <a:ea typeface="MS PGothic" pitchFamily="34" charset="-128"/>
              </a:rPr>
              <a:t>SIGUE</a:t>
            </a:r>
            <a:r>
              <a:rPr lang="es-CO" dirty="0" smtClean="0">
                <a:latin typeface="Script MT Bold" pitchFamily="66" charset="0"/>
                <a:ea typeface="MS PGothic" pitchFamily="34" charset="-128"/>
              </a:rPr>
              <a:t> </a:t>
            </a:r>
            <a:r>
              <a:rPr lang="es-CO" dirty="0" smtClean="0">
                <a:latin typeface="Ravie" pitchFamily="82" charset="0"/>
                <a:ea typeface="MS PGothic" pitchFamily="34" charset="-128"/>
              </a:rPr>
              <a:t>INTENTANDO</a:t>
            </a:r>
            <a:endParaRPr lang="es-CO" dirty="0">
              <a:latin typeface="Ravie" pitchFamily="82" charset="0"/>
              <a:ea typeface="MS PGothic" pitchFamily="34" charset="-128"/>
            </a:endParaRPr>
          </a:p>
        </p:txBody>
      </p:sp>
      <p:pic>
        <p:nvPicPr>
          <p:cNvPr id="4" name="il_fi" descr="http://sp8.fotolog.com/photo/40/3/104/zakemaniacos/1280681434687_f.jp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71679"/>
            <a:ext cx="3571900" cy="31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es-CO" dirty="0" smtClean="0"/>
              <a:t>¡FELICITACIONES!</a:t>
            </a:r>
            <a:endParaRPr lang="es-CO" dirty="0"/>
          </a:p>
        </p:txBody>
      </p:sp>
      <p:pic>
        <p:nvPicPr>
          <p:cNvPr id="3" name="il_fi" descr="http://www.forodefotos.com/attachments/fotos-de-cosas-y-objetos/12623d1279120007-postales-de-felicitaciones-postales-felicitaciones-dibujo-animado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072230" cy="368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215074" y="5643578"/>
            <a:ext cx="2357454" cy="78581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4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5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 ACERTASTE</a:t>
            </a:r>
            <a:endParaRPr lang="es-CO" dirty="0"/>
          </a:p>
        </p:txBody>
      </p:sp>
      <p:pic>
        <p:nvPicPr>
          <p:cNvPr id="4" name="3 Imagen" descr="C:\TODAS LAS IMAGENES\MIS JOTICOS\GATITO.gif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3000395" cy="15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9763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" name="il_fi" descr="http://3.bp.blogspot.com/_HR8ZgGxtjFY/S36PnN9un7I/AAAAAAAAAA0/8-_xDLfLvxw/s400/CDB120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inta perforada"/>
          <p:cNvSpPr/>
          <p:nvPr/>
        </p:nvSpPr>
        <p:spPr>
          <a:xfrm>
            <a:off x="714348" y="4643446"/>
            <a:ext cx="4572032" cy="114300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b="1" dirty="0" smtClean="0">
                <a:solidFill>
                  <a:schemeClr val="tx1"/>
                </a:solidFill>
              </a:rPr>
              <a:t>HUBO UN PERIODO CARACTERIZADO POR INTENSOS COMBATES ENTRE  INDEPENDENTISTAS  AL QUE SE LE CONOCE COMO “PATRIA BOBA”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72132" y="642918"/>
            <a:ext cx="3000396" cy="121444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</a:rPr>
              <a:t>¿QUE PERIODO DE TIEMPO COMPRENDE  ESTE IMPORTANTE  ACONTECIMIENTO?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143108" y="4143380"/>
            <a:ext cx="785818" cy="57150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5929322" y="2143116"/>
            <a:ext cx="2500330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</a:rPr>
              <a:t>A) </a:t>
            </a:r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3" action="ppaction://hlinksldjump"/>
              </a:rPr>
              <a:t>1801-1805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929322" y="3357562"/>
            <a:ext cx="257176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4" action="ppaction://hlinksldjump"/>
              </a:rPr>
              <a:t>B)1817-1821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000760" y="4500570"/>
            <a:ext cx="2428892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5" action="ppaction://hlinksldjump"/>
              </a:rPr>
              <a:t>C)1810-1816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es-CO" dirty="0" smtClean="0"/>
              <a:t>VUELVE A INTENTARLO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il_fi" descr="http://2.bp.blogspot.com/_9gkwfUtI9FI/S-8K9-GRBKI/AAAAAAAAAkk/2RaG8VV1qcM/s400/emoticones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3429000"/>
            <a:ext cx="27622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Ravie" pitchFamily="82" charset="0"/>
              </a:rPr>
              <a:t>PATRIA BOBA</a:t>
            </a:r>
            <a:endParaRPr lang="es-CO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>
                <a:latin typeface="Aparajita" pitchFamily="34" charset="0"/>
                <a:cs typeface="Aparajita" pitchFamily="34" charset="0"/>
              </a:rPr>
              <a:t>EN 1810,GOBERNABA EN NUEVA GRANADA UN VIRREY ESPAÑOL,EN ESE AÑO LA REVOLUCION INDEPENDISTA ESTALLO EN DIVERSAS CIUDADES,COMO SANTAFE DE BOGOTA Y CARTEGENA .</a:t>
            </a:r>
          </a:p>
          <a:p>
            <a:pPr>
              <a:buNone/>
            </a:pPr>
            <a:r>
              <a:rPr lang="es-CO" dirty="0" smtClean="0">
                <a:latin typeface="Aparajita" pitchFamily="34" charset="0"/>
                <a:cs typeface="Aparajita" pitchFamily="34" charset="0"/>
              </a:rPr>
              <a:t>¿como se llamaba este rey?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857224" y="5214950"/>
            <a:ext cx="2357454" cy="7858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A)ANTONIO AMAR Y BORBON</a:t>
            </a:r>
            <a:endParaRPr lang="es-CO" dirty="0"/>
          </a:p>
        </p:txBody>
      </p:sp>
      <p:sp>
        <p:nvSpPr>
          <p:cNvPr id="5" name="4 Rectángulo">
            <a:hlinkClick r:id="rId2" action="ppaction://hlinksldjump"/>
          </p:cNvPr>
          <p:cNvSpPr/>
          <p:nvPr/>
        </p:nvSpPr>
        <p:spPr>
          <a:xfrm>
            <a:off x="4071934" y="5214950"/>
            <a:ext cx="2071702" cy="7858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B) SIMON BOLIVAR</a:t>
            </a:r>
            <a:endParaRPr lang="es-CO" dirty="0"/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6715140" y="5214950"/>
            <a:ext cx="2143140" cy="7858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C)CAMILO TORRES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es-CO" dirty="0" smtClean="0">
                <a:latin typeface="Jokerman" pitchFamily="82" charset="0"/>
              </a:rPr>
              <a:t>RESPUESTA CORRECTA</a:t>
            </a:r>
            <a:br>
              <a:rPr lang="es-CO" dirty="0" smtClean="0">
                <a:latin typeface="Jokerman" pitchFamily="82" charset="0"/>
              </a:rPr>
            </a:br>
            <a:r>
              <a:rPr lang="es-CO" dirty="0" smtClean="0">
                <a:latin typeface="Jokerman" pitchFamily="82" charset="0"/>
              </a:rPr>
              <a:t/>
            </a:r>
            <a:br>
              <a:rPr lang="es-CO" dirty="0" smtClean="0">
                <a:latin typeface="Jokerman" pitchFamily="82" charset="0"/>
              </a:rPr>
            </a:br>
            <a:r>
              <a:rPr lang="es-CO" dirty="0" smtClean="0">
                <a:latin typeface="Jokerman" pitchFamily="82" charset="0"/>
              </a:rPr>
              <a:t/>
            </a:r>
            <a:br>
              <a:rPr lang="es-CO" dirty="0" smtClean="0">
                <a:latin typeface="Jokerman" pitchFamily="82" charset="0"/>
              </a:rPr>
            </a:br>
            <a:endParaRPr lang="es-CO" dirty="0">
              <a:latin typeface="Jokerman" pitchFamily="82" charset="0"/>
            </a:endParaRPr>
          </a:p>
        </p:txBody>
      </p:sp>
      <p:pic>
        <p:nvPicPr>
          <p:cNvPr id="4" name="il_fi" descr="http://viciogeek.com/wp-content/uploads/2010/07/guiosmsn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143248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929454" y="5143512"/>
            <a:ext cx="1785950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4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6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es-CO" dirty="0" smtClean="0"/>
              <a:t>SIGUE INTENTANDO</a:t>
            </a:r>
            <a:br>
              <a:rPr lang="es-CO" dirty="0" smtClean="0"/>
            </a:br>
            <a:r>
              <a:rPr lang="es-CO" dirty="0" smtClean="0"/>
              <a:t>NO LO HAZ LOGRADO AUN...!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l_fi" descr="http://www.dreaming-moon.com/images/galleries/3D/smileys/triste.PV__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86124"/>
            <a:ext cx="4714893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FF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l_fi" descr="http://galerias.educ.ar/d/11322-2/8-+HIST-independenciamex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428596" y="5000636"/>
            <a:ext cx="8429684" cy="15001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¿EN QUE AÑO SE PUEDE DECIR QUE COLOMBIA TUVO UNA INDEPENDENCIA DEFINITIVA  ANTE EL DOMINIO ESPAÑOL?</a:t>
            </a: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14348" y="6000768"/>
            <a:ext cx="1714512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A) </a:t>
            </a:r>
            <a:r>
              <a:rPr lang="es-CO" dirty="0" smtClean="0">
                <a:solidFill>
                  <a:schemeClr val="tx1"/>
                </a:solidFill>
                <a:hlinkClick r:id="rId3" action="ppaction://hlinksldjump"/>
              </a:rPr>
              <a:t>1820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786182" y="5857892"/>
            <a:ext cx="1928826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B) </a:t>
            </a:r>
            <a:r>
              <a:rPr lang="es-CO" dirty="0" smtClean="0">
                <a:solidFill>
                  <a:schemeClr val="bg1"/>
                </a:solidFill>
                <a:hlinkClick r:id="rId4" action="ppaction://hlinksldjump"/>
              </a:rPr>
              <a:t>1817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58016" y="6000768"/>
            <a:ext cx="1714512" cy="42862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C)  </a:t>
            </a:r>
            <a:r>
              <a:rPr lang="es-CO" dirty="0" smtClean="0">
                <a:solidFill>
                  <a:schemeClr val="tx1"/>
                </a:solidFill>
                <a:hlinkClick r:id="rId5" action="ppaction://hlinksldjump"/>
              </a:rPr>
              <a:t>1819</a:t>
            </a:r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es-CO" dirty="0" smtClean="0"/>
              <a:t>RESPUESTA INCORRECTA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l_fi" descr="http://royalfleet.files.wordpress.com/2008/11/unhappy-people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00306"/>
            <a:ext cx="3648075" cy="28384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4 Sol"/>
          <p:cNvSpPr/>
          <p:nvPr/>
        </p:nvSpPr>
        <p:spPr>
          <a:xfrm>
            <a:off x="428596" y="1214422"/>
            <a:ext cx="714380" cy="714380"/>
          </a:xfrm>
          <a:prstGeom prst="sun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6011882"/>
          </a:xfrm>
        </p:spPr>
        <p:txBody>
          <a:bodyPr/>
          <a:lstStyle/>
          <a:p>
            <a:r>
              <a:rPr lang="es-CO" dirty="0" smtClean="0"/>
              <a:t>RESPUESTA CORRECTA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l_fi" descr="http://4.bp.blogspot.com/_Qu-KxwZh9G4/TO-m65VREdI/AAAAAAAAa-I/VMnPYYxxTnA/s1600/CARA+FELIZ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643182"/>
            <a:ext cx="3714750" cy="27860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4" name="3 Corazón"/>
          <p:cNvSpPr/>
          <p:nvPr/>
        </p:nvSpPr>
        <p:spPr>
          <a:xfrm>
            <a:off x="1071538" y="2214554"/>
            <a:ext cx="785818" cy="642942"/>
          </a:xfrm>
          <a:prstGeom prst="hear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orazón"/>
          <p:cNvSpPr/>
          <p:nvPr/>
        </p:nvSpPr>
        <p:spPr>
          <a:xfrm>
            <a:off x="7072330" y="5429264"/>
            <a:ext cx="1357322" cy="928694"/>
          </a:xfrm>
          <a:prstGeom prst="hear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57158" y="5786454"/>
            <a:ext cx="2428892" cy="5715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hlinkClick r:id="rId4" action="ppaction://hlinksldjump"/>
              </a:rPr>
              <a:t>PREGUNTA</a:t>
            </a:r>
            <a:r>
              <a:rPr lang="es-ES" smtClean="0"/>
              <a:t> </a:t>
            </a:r>
            <a:r>
              <a:rPr lang="es-ES" smtClean="0">
                <a:solidFill>
                  <a:schemeClr val="tx1"/>
                </a:solidFill>
              </a:rPr>
              <a:t>7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99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es-CO" dirty="0" smtClean="0">
                <a:latin typeface="Algerian" pitchFamily="82" charset="0"/>
              </a:rPr>
              <a:t>RESPUESTA INCORRECTA</a:t>
            </a:r>
            <a:br>
              <a:rPr lang="es-CO" dirty="0" smtClean="0">
                <a:latin typeface="Algerian" pitchFamily="82" charset="0"/>
              </a:rPr>
            </a:br>
            <a:r>
              <a:rPr lang="es-CO" dirty="0" smtClean="0">
                <a:latin typeface="Algerian" pitchFamily="82" charset="0"/>
              </a:rPr>
              <a:t/>
            </a:r>
            <a:br>
              <a:rPr lang="es-CO" dirty="0" smtClean="0">
                <a:latin typeface="Algerian" pitchFamily="82" charset="0"/>
              </a:rPr>
            </a:br>
            <a:r>
              <a:rPr lang="es-CO" dirty="0" smtClean="0">
                <a:latin typeface="Algerian" pitchFamily="82" charset="0"/>
              </a:rPr>
              <a:t/>
            </a:r>
            <a:br>
              <a:rPr lang="es-CO" dirty="0" smtClean="0">
                <a:latin typeface="Algerian" pitchFamily="82" charset="0"/>
              </a:rPr>
            </a:br>
            <a:r>
              <a:rPr lang="es-CO" dirty="0" smtClean="0">
                <a:latin typeface="Algerian" pitchFamily="82" charset="0"/>
              </a:rPr>
              <a:t/>
            </a:r>
            <a:br>
              <a:rPr lang="es-CO" dirty="0" smtClean="0">
                <a:latin typeface="Algerian" pitchFamily="82" charset="0"/>
              </a:rPr>
            </a:br>
            <a:r>
              <a:rPr lang="es-CO" dirty="0" smtClean="0">
                <a:latin typeface="Algerian" pitchFamily="82" charset="0"/>
              </a:rPr>
              <a:t/>
            </a:r>
            <a:br>
              <a:rPr lang="es-CO" dirty="0" smtClean="0">
                <a:latin typeface="Algerian" pitchFamily="82" charset="0"/>
              </a:rPr>
            </a:br>
            <a:endParaRPr lang="es-CO" dirty="0">
              <a:latin typeface="Algerian" pitchFamily="82" charset="0"/>
            </a:endParaRPr>
          </a:p>
        </p:txBody>
      </p:sp>
      <p:pic>
        <p:nvPicPr>
          <p:cNvPr id="3" name="il_fi" descr="http://sp4.fotolog.com/photo/52/56/25/meqedosintii29/1263336961261_f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87" y="2285992"/>
            <a:ext cx="3438535" cy="274797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" name="il_fi" descr="http://www.kalipedia.com/kalipediamedia/historia/media/200805/09/hismexico/20080509klphishmx_27_Ies_S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Proceso"/>
          <p:cNvSpPr/>
          <p:nvPr/>
        </p:nvSpPr>
        <p:spPr>
          <a:xfrm>
            <a:off x="357158" y="5214950"/>
            <a:ext cx="8572560" cy="1214446"/>
          </a:xfrm>
          <a:prstGeom prst="flowChartProcess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gradFill>
              <a:gsLst>
                <a:gs pos="0">
                  <a:srgbClr val="CC99FF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                                            QUIENES FUERON ESTAS PERSONAS ? </a:t>
            </a: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</p:txBody>
      </p:sp>
      <p:sp>
        <p:nvSpPr>
          <p:cNvPr id="5" name="4 Proceso"/>
          <p:cNvSpPr/>
          <p:nvPr/>
        </p:nvSpPr>
        <p:spPr>
          <a:xfrm>
            <a:off x="428596" y="5214950"/>
            <a:ext cx="3214710" cy="1214446"/>
          </a:xfrm>
          <a:prstGeom prst="flowChartProcess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EN LA INDEPENDENCIA MUCHAS PERSONAS DESEMPEÑARON CARGOS IMPORTANTANTES PERO HABIA UNO QUE RECIBIO MUY BUENOS BENEFICIOS POLITICOS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2" name="11 Proceso"/>
          <p:cNvSpPr/>
          <p:nvPr/>
        </p:nvSpPr>
        <p:spPr>
          <a:xfrm>
            <a:off x="3714744" y="5643578"/>
            <a:ext cx="164307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A) LOS </a:t>
            </a:r>
            <a:r>
              <a:rPr lang="es-CO" sz="1600" dirty="0" smtClean="0">
                <a:solidFill>
                  <a:schemeClr val="tx1"/>
                </a:solidFill>
                <a:hlinkClick r:id="rId3" action="ppaction://hlinksldjump"/>
              </a:rPr>
              <a:t>MESTIZOS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429256" y="5786454"/>
            <a:ext cx="1857388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B)LOS </a:t>
            </a:r>
            <a:r>
              <a:rPr lang="es-CO" dirty="0" smtClean="0">
                <a:solidFill>
                  <a:schemeClr val="tx1"/>
                </a:solidFill>
                <a:hlinkClick r:id="rId4" action="ppaction://hlinksldjump"/>
              </a:rPr>
              <a:t>CRIOLLOS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7358082" y="5643578"/>
            <a:ext cx="1500198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C) LOS </a:t>
            </a:r>
            <a:r>
              <a:rPr lang="es-CO" sz="1400" dirty="0" smtClean="0">
                <a:solidFill>
                  <a:schemeClr val="tx1"/>
                </a:solidFill>
                <a:hlinkClick r:id="rId5" action="ppaction://hlinksldjump"/>
              </a:rPr>
              <a:t>ESCLAVOS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es-CO" dirty="0" smtClean="0"/>
              <a:t>RESPUESTA INCORRECTA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3 Flecha derecha"/>
          <p:cNvSpPr/>
          <p:nvPr/>
        </p:nvSpPr>
        <p:spPr>
          <a:xfrm>
            <a:off x="2071670" y="2928934"/>
            <a:ext cx="1500198" cy="857256"/>
          </a:xfrm>
          <a:prstGeom prst="rightArrow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ayo"/>
          <p:cNvSpPr/>
          <p:nvPr/>
        </p:nvSpPr>
        <p:spPr>
          <a:xfrm>
            <a:off x="4357686" y="3786190"/>
            <a:ext cx="2286016" cy="1500198"/>
          </a:xfrm>
          <a:prstGeom prst="lightningBolt">
            <a:avLst/>
          </a:prstGeom>
          <a:gradFill flip="none" rotWithShape="1">
            <a:gsLst>
              <a:gs pos="0">
                <a:srgbClr val="FFFF00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l_fi" descr="http://st-listas.20minutos.es/images/2010-12/264655/2775967_640px.jpg?1292105692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2786057"/>
            <a:ext cx="3020379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es-CO" dirty="0" smtClean="0"/>
              <a:t>FELICITACIONES</a:t>
            </a:r>
            <a:endParaRPr lang="es-CO" dirty="0"/>
          </a:p>
        </p:txBody>
      </p:sp>
      <p:pic>
        <p:nvPicPr>
          <p:cNvPr id="3" name="il_fi" descr="http://freethumbs.dreamstime.com/224/big/free_2246569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00240"/>
            <a:ext cx="3000386" cy="25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5" name="4 Rectángulo"/>
          <p:cNvSpPr/>
          <p:nvPr/>
        </p:nvSpPr>
        <p:spPr>
          <a:xfrm>
            <a:off x="6643702" y="5072074"/>
            <a:ext cx="2071702" cy="7143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4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8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CO" sz="5400" dirty="0" smtClean="0">
                <a:latin typeface="Jokerman" pitchFamily="82" charset="0"/>
              </a:rPr>
              <a:t>¡</a:t>
            </a:r>
            <a:r>
              <a:rPr lang="es-CO" sz="5400" dirty="0" smtClean="0">
                <a:latin typeface="Jokerman" pitchFamily="82" charset="0"/>
              </a:rPr>
              <a:t>FALLASTE!</a:t>
            </a:r>
            <a:endParaRPr lang="es-CO" sz="5400" dirty="0">
              <a:latin typeface="Jokerman" pitchFamily="82" charset="0"/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>
            <a:off x="6072198" y="3071810"/>
            <a:ext cx="1428760" cy="2000264"/>
          </a:xfrm>
          <a:prstGeom prst="curvedLef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>
            <a:off x="2000232" y="2928934"/>
            <a:ext cx="1285884" cy="2000264"/>
          </a:xfrm>
          <a:prstGeom prst="curvedRigh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" name="il_fi" descr="http://2.bp.blogspot.com/_HVxAI6Lt1X0/TE20-V4RMPI/AAAAAAAAAD0/i5JESWxIIV8/s1600/cara-triste%5B1%5D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5" y="2500306"/>
            <a:ext cx="2000264" cy="22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5300" dirty="0" smtClean="0"/>
              <a:t>RESPUESTA CORRECTA</a:t>
            </a:r>
            <a:endParaRPr lang="es-CO" dirty="0"/>
          </a:p>
        </p:txBody>
      </p:sp>
      <p:pic>
        <p:nvPicPr>
          <p:cNvPr id="4" name="rg_hi" descr="http://t0.gstatic.com/images?q=tbn:ANd9GcR-dMHENt-Gt-BiRkcjhnfjUlOiNSWEULD0JvGA5iCYr7HGMfNV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25" y="3348831"/>
            <a:ext cx="3257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ol"/>
          <p:cNvSpPr/>
          <p:nvPr/>
        </p:nvSpPr>
        <p:spPr>
          <a:xfrm>
            <a:off x="571472" y="4857760"/>
            <a:ext cx="928694" cy="107157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strella de 5 puntas">
            <a:hlinkClick r:id="rId5" action="ppaction://hlinksldjump"/>
          </p:cNvPr>
          <p:cNvSpPr/>
          <p:nvPr/>
        </p:nvSpPr>
        <p:spPr>
          <a:xfrm>
            <a:off x="7572396" y="4857760"/>
            <a:ext cx="1071570" cy="1357322"/>
          </a:xfrm>
          <a:prstGeom prst="star5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orazón"/>
          <p:cNvSpPr/>
          <p:nvPr/>
        </p:nvSpPr>
        <p:spPr>
          <a:xfrm>
            <a:off x="3643306" y="5143512"/>
            <a:ext cx="1214446" cy="8572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>
            <a:hlinkClick r:id="rId6" action="ppaction://hlinksldjump"/>
          </p:cNvPr>
          <p:cNvSpPr/>
          <p:nvPr/>
        </p:nvSpPr>
        <p:spPr>
          <a:xfrm>
            <a:off x="428596" y="285728"/>
            <a:ext cx="3000396" cy="5715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</a:rPr>
              <a:t>PREGUNTA 2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" name="il_fi" descr="http://www.historiacocina.com/especiales/articulos/soldados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57158" y="5572140"/>
            <a:ext cx="8429684" cy="10715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¿QUE SELLO LA DERROTA DEFINITIVA DEL EJERCITO ESPAÑOL EL 7 DE AGOSTO DE 1819?</a:t>
            </a:r>
          </a:p>
          <a:p>
            <a:pPr algn="ctr"/>
            <a:endParaRPr lang="es-CO" dirty="0" smtClean="0"/>
          </a:p>
          <a:p>
            <a:pPr algn="ctr"/>
            <a:endParaRPr lang="es-CO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428596" y="6072206"/>
            <a:ext cx="2643206" cy="571504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A) LA VICTORIA EN LA BATALLA DE </a:t>
            </a:r>
            <a:r>
              <a:rPr lang="es-CO" dirty="0" smtClean="0">
                <a:solidFill>
                  <a:schemeClr val="bg1"/>
                </a:solidFill>
                <a:hlinkClick r:id="rId3" action="ppaction://hlinksldjump"/>
              </a:rPr>
              <a:t>BOYACA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500430" y="6072206"/>
            <a:ext cx="2500330" cy="571504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B)LA VICTORIA DE </a:t>
            </a:r>
            <a:r>
              <a:rPr lang="es-CO" dirty="0" smtClean="0">
                <a:solidFill>
                  <a:schemeClr val="bg1"/>
                </a:solidFill>
                <a:hlinkClick r:id="rId4" action="ppaction://hlinksldjump"/>
              </a:rPr>
              <a:t>COLO-COLO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429388" y="6072206"/>
            <a:ext cx="2286016" cy="571504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C) LA OBTENCION DE NUEVAS </a:t>
            </a:r>
            <a:r>
              <a:rPr lang="es-CO" dirty="0" smtClean="0">
                <a:hlinkClick r:id="rId5" action="ppaction://hlinksldjump"/>
              </a:rPr>
              <a:t>TIERRAS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s-CO" sz="6600" dirty="0" smtClean="0">
                <a:latin typeface="Jokerman" pitchFamily="82" charset="0"/>
              </a:rPr>
              <a:t>ACERTASTE</a:t>
            </a:r>
            <a:r>
              <a:rPr lang="es-CO" sz="6600" dirty="0" smtClean="0">
                <a:latin typeface="Jokerman" pitchFamily="82" charset="0"/>
              </a:rPr>
              <a:t/>
            </a:r>
            <a:br>
              <a:rPr lang="es-CO" sz="6600" dirty="0" smtClean="0">
                <a:latin typeface="Jokerman" pitchFamily="82" charset="0"/>
              </a:rPr>
            </a:br>
            <a:r>
              <a:rPr lang="es-CO" sz="6600" dirty="0" smtClean="0">
                <a:latin typeface="Jokerman" pitchFamily="82" charset="0"/>
              </a:rPr>
              <a:t/>
            </a:r>
            <a:br>
              <a:rPr lang="es-CO" sz="6600" dirty="0" smtClean="0">
                <a:latin typeface="Jokerman" pitchFamily="82" charset="0"/>
              </a:rPr>
            </a:br>
            <a:endParaRPr lang="es-CO" sz="6600" dirty="0">
              <a:latin typeface="Jokerman" pitchFamily="82" charset="0"/>
            </a:endParaRPr>
          </a:p>
        </p:txBody>
      </p:sp>
      <p:sp>
        <p:nvSpPr>
          <p:cNvPr id="3" name="2 Sol"/>
          <p:cNvSpPr/>
          <p:nvPr/>
        </p:nvSpPr>
        <p:spPr>
          <a:xfrm>
            <a:off x="785786" y="3357562"/>
            <a:ext cx="1643074" cy="17859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orazón">
            <a:hlinkClick r:id="rId3" action="ppaction://hlinksldjump"/>
          </p:cNvPr>
          <p:cNvSpPr/>
          <p:nvPr/>
        </p:nvSpPr>
        <p:spPr>
          <a:xfrm>
            <a:off x="6715140" y="3857628"/>
            <a:ext cx="1643074" cy="1500198"/>
          </a:xfrm>
          <a:prstGeom prst="hear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rg_hi" descr="http://t0.gstatic.com/images?q=tbn:ANd9GcR-dMHENt-Gt-BiRkcjhnfjUlOiNSWEULD0JvGA5iCYr7HGMfNV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857760"/>
            <a:ext cx="3257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715140" y="5929330"/>
            <a:ext cx="1928826" cy="50006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7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9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SIGUE INTENTANDO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l_fi" descr="http://vida20.com/wp-content/uploads/2010/06/zodiaco-comico03.gif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ovalada"/>
          <p:cNvSpPr/>
          <p:nvPr/>
        </p:nvSpPr>
        <p:spPr>
          <a:xfrm>
            <a:off x="4929190" y="2357430"/>
            <a:ext cx="1428760" cy="71438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????</a:t>
            </a:r>
            <a:endParaRPr lang="es-CO" dirty="0"/>
          </a:p>
        </p:txBody>
      </p:sp>
      <p:sp>
        <p:nvSpPr>
          <p:cNvPr id="8" name="7 Estrella de 6 puntas"/>
          <p:cNvSpPr/>
          <p:nvPr/>
        </p:nvSpPr>
        <p:spPr>
          <a:xfrm>
            <a:off x="571472" y="5000636"/>
            <a:ext cx="1143008" cy="1285884"/>
          </a:xfrm>
          <a:prstGeom prst="star6">
            <a:avLst/>
          </a:prstGeom>
          <a:solidFill>
            <a:srgbClr val="B2B2B2"/>
          </a:solidFill>
          <a:ln>
            <a:solidFill>
              <a:schemeClr val="tx1"/>
            </a:solidFill>
            <a:prstDash val="lgDash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r>
              <a:rPr lang="es-CO" dirty="0" smtClean="0">
                <a:latin typeface="Jokerman" pitchFamily="82" charset="0"/>
              </a:rPr>
              <a:t>RESPUESTA INCORRECTA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l_fi" descr="http://lh3.ggpht.com/-xM0ykh4eanE/Tj2JS6ZSGgI/AAAAAAAAC5s/HEofcbOLRsE/panda01_thumb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428868"/>
            <a:ext cx="3753261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 la derecha con muesca"/>
          <p:cNvSpPr/>
          <p:nvPr/>
        </p:nvSpPr>
        <p:spPr>
          <a:xfrm>
            <a:off x="1714480" y="3500438"/>
            <a:ext cx="1571636" cy="785818"/>
          </a:xfrm>
          <a:prstGeom prst="notched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ln>
            <a:solidFill>
              <a:srgbClr val="B2B2B2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3" name="il_fi" descr="http://usuarios.multimania.es/superjulio/IMPERIOS%20DE%20SUDAMERICA/Mapas%20Imperiales%20Gran%20Colombia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4786314" y="357166"/>
            <a:ext cx="3786214" cy="2500330"/>
          </a:xfrm>
          <a:prstGeom prst="roundRect">
            <a:avLst/>
          </a:prstGeom>
          <a:gradFill>
            <a:gsLst>
              <a:gs pos="0">
                <a:srgbClr val="B2B2B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 REPUBLICA DE LA NUEVA </a:t>
            </a:r>
            <a:r>
              <a:rPr lang="es-CO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GRANADA FUE INSTITUIDA POR EL DIRIGENTE INDEPENDENTISTA SUDAMERICANO SIMON BOLIVAR  EL 17 DE DICIEMBRE DE 1819. SU FUNDACION SE PRODUJO  EN LA ULTIMA SECCION DEL CONGRESO DE ANGOSTURA.</a:t>
            </a:r>
            <a:endParaRPr lang="es-CO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3504" y="3429000"/>
            <a:ext cx="3214710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  <a:latin typeface="Bernard MT Condensed" pitchFamily="18" charset="0"/>
                <a:cs typeface="Arial" pitchFamily="34" charset="0"/>
              </a:rPr>
              <a:t>¿COMO ESTABA COMPRENDIDA GEOGRAFICAMENTE LA GRAN COLOMBIA?</a:t>
            </a:r>
            <a:endParaRPr lang="es-CO" sz="2000" dirty="0">
              <a:solidFill>
                <a:schemeClr val="tx1"/>
              </a:solidFill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4643438" y="2857496"/>
            <a:ext cx="928694" cy="3571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214678" y="5143512"/>
            <a:ext cx="2214578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B)-NUEVA GRANADA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-VENEZUELA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</a:t>
            </a:r>
            <a:r>
              <a:rPr lang="es-CO" dirty="0" smtClean="0">
                <a:solidFill>
                  <a:schemeClr val="tx1"/>
                </a:solidFill>
                <a:hlinkClick r:id="rId3" action="ppaction://hlinksldjump"/>
              </a:rPr>
              <a:t>QUITO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57224" y="5143512"/>
            <a:ext cx="1928826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A)-PANAMA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-VENEZUELA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</a:t>
            </a:r>
            <a:r>
              <a:rPr lang="es-CO" dirty="0" smtClean="0">
                <a:solidFill>
                  <a:schemeClr val="tx1"/>
                </a:solidFill>
                <a:hlinkClick r:id="rId4" action="ppaction://hlinksldjump"/>
              </a:rPr>
              <a:t>BRAZIL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929322" y="5143512"/>
            <a:ext cx="2357454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C) –NUEVA GRANADA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-PANAMA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-</a:t>
            </a:r>
            <a:r>
              <a:rPr lang="es-CO" dirty="0" smtClean="0">
                <a:solidFill>
                  <a:schemeClr val="tx1"/>
                </a:solidFill>
                <a:hlinkClick r:id="rId5" action="ppaction://hlinksldjump"/>
              </a:rPr>
              <a:t>ECUADOR</a:t>
            </a:r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es-CO" sz="6000" dirty="0" smtClean="0">
                <a:latin typeface="Jokerman" pitchFamily="82" charset="0"/>
                <a:cs typeface="Arial" pitchFamily="34" charset="0"/>
              </a:rPr>
              <a:t>¡</a:t>
            </a:r>
            <a:r>
              <a:rPr lang="es-CO" sz="6000" dirty="0" smtClean="0">
                <a:solidFill>
                  <a:srgbClr val="FF66CC"/>
                </a:solidFill>
                <a:latin typeface="Jokerman" pitchFamily="82" charset="0"/>
                <a:cs typeface="Arial" pitchFamily="34" charset="0"/>
              </a:rPr>
              <a:t> FELICITACIONES </a:t>
            </a:r>
            <a:r>
              <a:rPr lang="es-CO" sz="6000" dirty="0" smtClean="0">
                <a:latin typeface="Jokerman" pitchFamily="82" charset="0"/>
                <a:cs typeface="Arial" pitchFamily="34" charset="0"/>
              </a:rPr>
              <a:t>!</a:t>
            </a:r>
            <a:endParaRPr lang="es-CO" sz="6000" dirty="0">
              <a:latin typeface="Jokerman" pitchFamily="82" charset="0"/>
              <a:cs typeface="Arial" pitchFamily="34" charset="0"/>
            </a:endParaRPr>
          </a:p>
        </p:txBody>
      </p:sp>
      <p:pic>
        <p:nvPicPr>
          <p:cNvPr id="3" name="il_fi" descr="http://4.bp.blogspot.com/_r0ivNH5Xv40/S9Kh6GlTcYI/AAAAAAAAABY/7CMMxXrjk84/s320/carita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3 Estrella de 5 puntas"/>
          <p:cNvSpPr/>
          <p:nvPr/>
        </p:nvSpPr>
        <p:spPr>
          <a:xfrm>
            <a:off x="642910" y="5143512"/>
            <a:ext cx="928694" cy="1000132"/>
          </a:xfrm>
          <a:prstGeom prst="star5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strella de 5 puntas"/>
          <p:cNvSpPr/>
          <p:nvPr/>
        </p:nvSpPr>
        <p:spPr>
          <a:xfrm>
            <a:off x="7429520" y="4572008"/>
            <a:ext cx="928694" cy="785818"/>
          </a:xfrm>
          <a:prstGeom prst="star5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6929454" y="6000768"/>
            <a:ext cx="1928826" cy="50006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4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9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  <a:t>RESPUESTA INCORRECTA</a:t>
            </a:r>
            <a:b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</a:br>
            <a: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  <a:t/>
            </a:r>
            <a:b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</a:br>
            <a: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  <a:t/>
            </a:r>
            <a:b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</a:br>
            <a: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  <a:t/>
            </a:r>
            <a:br>
              <a:rPr lang="es-CO" sz="4000" dirty="0" smtClean="0">
                <a:solidFill>
                  <a:srgbClr val="0066FF"/>
                </a:solidFill>
                <a:latin typeface="Snap ITC" pitchFamily="82" charset="0"/>
              </a:rPr>
            </a:br>
            <a:endParaRPr lang="es-CO" sz="4000" dirty="0">
              <a:solidFill>
                <a:srgbClr val="0066FF"/>
              </a:solidFill>
              <a:latin typeface="Snap ITC" pitchFamily="82" charset="0"/>
            </a:endParaRPr>
          </a:p>
        </p:txBody>
      </p:sp>
      <p:pic>
        <p:nvPicPr>
          <p:cNvPr id="3" name="il_fi" descr="http://www.elpatinete.com/gifsanimados/tristes/36_2_52.gif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57524"/>
            <a:ext cx="1785950" cy="15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es-CO" sz="4800" dirty="0" smtClean="0">
                <a:latin typeface="Snap ITC" pitchFamily="82" charset="0"/>
              </a:rPr>
              <a:t>SIGUE INTENTANDO</a:t>
            </a:r>
            <a:br>
              <a:rPr lang="es-CO" sz="4800" dirty="0" smtClean="0">
                <a:latin typeface="Snap ITC" pitchFamily="82" charset="0"/>
              </a:rPr>
            </a:br>
            <a:r>
              <a:rPr lang="es-CO" sz="4800" dirty="0" smtClean="0">
                <a:latin typeface="Snap ITC" pitchFamily="82" charset="0"/>
              </a:rPr>
              <a:t/>
            </a:r>
            <a:br>
              <a:rPr lang="es-CO" sz="4800" dirty="0" smtClean="0">
                <a:latin typeface="Snap ITC" pitchFamily="82" charset="0"/>
              </a:rPr>
            </a:br>
            <a:r>
              <a:rPr lang="es-CO" sz="4800" dirty="0" smtClean="0">
                <a:latin typeface="Snap ITC" pitchFamily="82" charset="0"/>
              </a:rPr>
              <a:t/>
            </a:r>
            <a:br>
              <a:rPr lang="es-CO" sz="4800" dirty="0" smtClean="0">
                <a:latin typeface="Snap ITC" pitchFamily="82" charset="0"/>
              </a:rPr>
            </a:br>
            <a:endParaRPr lang="es-CO" sz="4800" dirty="0">
              <a:latin typeface="Snap ITC" pitchFamily="82" charset="0"/>
            </a:endParaRPr>
          </a:p>
        </p:txBody>
      </p:sp>
      <p:pic>
        <p:nvPicPr>
          <p:cNvPr id="3" name="il_fi" descr="http://www.dreaming-moon.com/images/galleries/3D/smileys/triste.PV__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000372"/>
            <a:ext cx="35718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l_fi" descr="http://www.hablamosdeeuropa.es/PublishingImages/Cortes_Cadi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14282" y="285728"/>
            <a:ext cx="8429684" cy="1143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¿QUE CONSTITUCION LE CAMBIA EL NOMBRE DE LA REPUBLICA DE NUEVA GRANADA A CONFEDERACION GRANADINA, A LO QUE HOY CONOCEMOS  CON EL NOMBRE DE COLOMBIA?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8596" y="5857892"/>
            <a:ext cx="2714644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A)CONSTITUCION DE </a:t>
            </a:r>
            <a:r>
              <a:rPr lang="es-CO" sz="1600" dirty="0" smtClean="0">
                <a:solidFill>
                  <a:schemeClr val="tx1"/>
                </a:solidFill>
                <a:hlinkClick r:id="rId3" action="ppaction://hlinksldjump"/>
              </a:rPr>
              <a:t>1823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14678" y="5857892"/>
            <a:ext cx="2786082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B) CONSTITUCION DE </a:t>
            </a:r>
            <a:r>
              <a:rPr lang="es-CO" sz="1600" dirty="0" smtClean="0">
                <a:solidFill>
                  <a:schemeClr val="tx1"/>
                </a:solidFill>
                <a:hlinkClick r:id="rId4" action="ppaction://hlinksldjump"/>
              </a:rPr>
              <a:t>1991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43636" y="5857892"/>
            <a:ext cx="2571768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C) CONSTITUCION DE </a:t>
            </a:r>
            <a:r>
              <a:rPr lang="es-CO" sz="1600" dirty="0" smtClean="0">
                <a:solidFill>
                  <a:schemeClr val="tx1"/>
                </a:solidFill>
                <a:hlinkClick r:id="rId5" action="ppaction://hlinksldjump"/>
              </a:rPr>
              <a:t>1858</a:t>
            </a:r>
            <a:endParaRPr lang="es-CO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es-CO" dirty="0" smtClean="0"/>
              <a:t>RESPUESTA INCORRECTA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1026" name="il_fi" descr="269funny"/>
          <p:cNvSpPr>
            <a:spLocks noChangeAspect="1" noChangeArrowheads="1"/>
          </p:cNvSpPr>
          <p:nvPr/>
        </p:nvSpPr>
        <p:spPr bwMode="auto">
          <a:xfrm>
            <a:off x="0" y="0"/>
            <a:ext cx="3867150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l_fi" descr="http://www.elpatinete.com/gifsanimados/tristes/36_2_1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643446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elpatinete.com/gifsanimados/tristes/36_2_1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72140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elpatinete.com/gifsanimados/tristes/36_2_1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214950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elpatinete.com/gifsanimados/tristes/36_2_18.gif">
            <a:hlinkClick r:id="rId3" action="ppaction://hlinksldjump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14620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strella de 5 puntas"/>
          <p:cNvSpPr/>
          <p:nvPr/>
        </p:nvSpPr>
        <p:spPr>
          <a:xfrm>
            <a:off x="5072066" y="3429000"/>
            <a:ext cx="142876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8"/>
          </a:xfrm>
        </p:spPr>
        <p:txBody>
          <a:bodyPr>
            <a:noAutofit/>
          </a:bodyPr>
          <a:lstStyle/>
          <a:p>
            <a:r>
              <a:rPr lang="es-CO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FALLASTE</a:t>
            </a:r>
            <a:endParaRPr lang="es-CO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4 Flecha abajo">
            <a:hlinkClick r:id="rId3" action="ppaction://hlinksldjump"/>
          </p:cNvPr>
          <p:cNvSpPr/>
          <p:nvPr/>
        </p:nvSpPr>
        <p:spPr>
          <a:xfrm>
            <a:off x="4143372" y="3214686"/>
            <a:ext cx="857256" cy="14287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RESPUESTA CORRECTA</a:t>
            </a:r>
            <a:endParaRPr lang="es-CO" dirty="0"/>
          </a:p>
        </p:txBody>
      </p:sp>
      <p:pic>
        <p:nvPicPr>
          <p:cNvPr id="3" name="il_fi" descr="http://thumbs.dreamstime.com/thumb_539/1284719530oWUY4j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5"/>
            <a:ext cx="3857652" cy="28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715140" y="5643578"/>
            <a:ext cx="2071702" cy="71438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solidFill>
                  <a:schemeClr val="tx1"/>
                </a:solidFill>
                <a:hlinkClick r:id="rId4" action="ppaction://hlinksldjump"/>
              </a:rPr>
              <a:t>PREGUNTA</a:t>
            </a:r>
            <a:r>
              <a:rPr lang="es-ES" smtClean="0">
                <a:solidFill>
                  <a:schemeClr val="tx1"/>
                </a:solidFill>
              </a:rPr>
              <a:t> 10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SIGUE INTENTANDO</a:t>
            </a:r>
            <a:endParaRPr lang="es-CO" dirty="0"/>
          </a:p>
        </p:txBody>
      </p:sp>
      <p:pic>
        <p:nvPicPr>
          <p:cNvPr id="3" name="il_fi" descr="http://images.paraorkut.com/img/graficos/imagenes/l/llorar-323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85926"/>
            <a:ext cx="1143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images.paraorkut.com/img/graficos/imagenes/l/llorar-3236.gif">
            <a:hlinkClick r:id="rId3" action="ppaction://hlinksldjump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72074"/>
            <a:ext cx="1143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images.paraorkut.com/img/graficos/imagenes/l/llorar-323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1143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strella de 5 puntas"/>
          <p:cNvSpPr/>
          <p:nvPr/>
        </p:nvSpPr>
        <p:spPr>
          <a:xfrm>
            <a:off x="2214546" y="6072206"/>
            <a:ext cx="214314" cy="21431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es-CO" dirty="0" smtClean="0"/>
              <a:t>SIGUELO INTENTANDO……</a:t>
            </a:r>
            <a:endParaRPr lang="es-CO" dirty="0"/>
          </a:p>
        </p:txBody>
      </p:sp>
      <p:pic>
        <p:nvPicPr>
          <p:cNvPr id="4" name="il_fi" descr="http://vida20.com/wp-content/uploads/2010/06/zodiaco-comico03.gif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17145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l_fi" descr="http://2.bp.blogspot.com/_qbKRFA-3Kts/TBLyasy_N6I/AAAAAAAAACQ/T4lB9_9HZJI/s1600/independencia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de nube"/>
          <p:cNvSpPr/>
          <p:nvPr/>
        </p:nvSpPr>
        <p:spPr>
          <a:xfrm>
            <a:off x="4071934" y="428604"/>
            <a:ext cx="3857652" cy="128588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LA GUERRA DE INDEPENDENCIA  COLOMBIANA TUVO UN CONFLICTO PARA LIBERAR A LO QUE ES HOY COLOMBIA.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¿EN QUE SIGLO FUE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5929330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A) A FINALES DEL </a:t>
            </a:r>
            <a:r>
              <a:rPr lang="es-CO" dirty="0" smtClean="0">
                <a:hlinkClick r:id="rId3" action="ppaction://hlinksldjump"/>
              </a:rPr>
              <a:t>SIGLO</a:t>
            </a:r>
            <a:r>
              <a:rPr lang="es-CO" dirty="0" smtClean="0"/>
              <a:t>  XVIII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500430" y="5929330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B)A PRINCIPIOS DEL </a:t>
            </a:r>
            <a:r>
              <a:rPr lang="es-CO" dirty="0" smtClean="0">
                <a:hlinkClick r:id="rId4" action="ppaction://hlinksldjump"/>
              </a:rPr>
              <a:t>SIGLO</a:t>
            </a:r>
            <a:r>
              <a:rPr lang="es-CO" dirty="0" smtClean="0"/>
              <a:t> XVI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6286512" y="5929330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C) EN EL PRIMER </a:t>
            </a:r>
            <a:r>
              <a:rPr lang="es-CO" dirty="0" smtClean="0">
                <a:hlinkClick r:id="rId5" action="ppaction://hlinksldjump"/>
              </a:rPr>
              <a:t>CUARTO</a:t>
            </a:r>
            <a:r>
              <a:rPr lang="es-CO" dirty="0" smtClean="0"/>
              <a:t> DEL SIGLO XIX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r>
              <a:rPr lang="es-CO" dirty="0" smtClean="0">
                <a:latin typeface="Ravie" pitchFamily="82" charset="0"/>
              </a:rPr>
              <a:t> ¡ FELICITACIONES… !</a:t>
            </a:r>
            <a:endParaRPr lang="es-CO" dirty="0">
              <a:latin typeface="Ravie" pitchFamily="82" charset="0"/>
            </a:endParaRPr>
          </a:p>
        </p:txBody>
      </p:sp>
      <p:pic>
        <p:nvPicPr>
          <p:cNvPr id="4" name="il_fi" descr="http://www.webquest.es/files/u24834/Caritas%20animadas..gif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737" y="3071811"/>
            <a:ext cx="2981337" cy="25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929454" y="5643578"/>
            <a:ext cx="192882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>
                <a:hlinkClick r:id="rId4" action="ppaction://hlinksldjump"/>
              </a:rPr>
              <a:t>PREGUNTA</a:t>
            </a:r>
            <a:r>
              <a:rPr lang="es-ES" smtClean="0"/>
              <a:t>  </a:t>
            </a:r>
            <a:r>
              <a:rPr lang="es-ES" smtClean="0">
                <a:solidFill>
                  <a:schemeClr val="tx1"/>
                </a:solidFill>
              </a:rPr>
              <a:t>3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785950"/>
          </a:xfrm>
        </p:spPr>
        <p:txBody>
          <a:bodyPr/>
          <a:lstStyle/>
          <a:p>
            <a:r>
              <a:rPr lang="es-CO" dirty="0" smtClean="0"/>
              <a:t>´´NO LO </a:t>
            </a:r>
            <a:r>
              <a:rPr lang="es-CO" dirty="0" smtClean="0"/>
              <a:t>LOGRASTE’’</a:t>
            </a:r>
            <a:endParaRPr lang="es-CO" dirty="0"/>
          </a:p>
        </p:txBody>
      </p:sp>
      <p:pic>
        <p:nvPicPr>
          <p:cNvPr id="4" name="il_fi" descr="http://t3.gstatic.com/images?q=tbn:ANd9GcRLh4bBoEk8a_IdlWaYb06u6CJ5QXEbPMMefvzmoD0vPX6klZlR9dUDDXqSPQ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948000" cy="22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es-CO" dirty="0" smtClean="0"/>
              <a:t>FALLASTE….</a:t>
            </a:r>
            <a:endParaRPr lang="es-CO" dirty="0"/>
          </a:p>
        </p:txBody>
      </p:sp>
      <p:pic>
        <p:nvPicPr>
          <p:cNvPr id="4" name="il_fi" descr="http://lh3.ggpht.com/-xM0ykh4eanE/Tj2JS6ZSGgI/AAAAAAAAC5s/HEofcbOLRsE/panda01_thumb.jpg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369" y="2571750"/>
            <a:ext cx="3753261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una"/>
          <p:cNvSpPr/>
          <p:nvPr/>
        </p:nvSpPr>
        <p:spPr>
          <a:xfrm>
            <a:off x="1428728" y="1857364"/>
            <a:ext cx="785818" cy="1000132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489</Words>
  <Application>Microsoft Office PowerPoint</Application>
  <PresentationFormat>Presentación en pantalla (4:3)</PresentationFormat>
  <Paragraphs>98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PRESENTADO POR  ANGIE MARCELA RAMIREZ BETANCUR JENNIFER ANDREA PABON MOSQUERA</vt:lpstr>
      <vt:lpstr>PATRIA BOBA</vt:lpstr>
      <vt:lpstr>  RESPUESTA CORRECTA</vt:lpstr>
      <vt:lpstr>FALLASTE</vt:lpstr>
      <vt:lpstr>SIGUELO INTENTANDO……</vt:lpstr>
      <vt:lpstr>Diapositiva 6</vt:lpstr>
      <vt:lpstr> ¡ FELICITACIONES… !</vt:lpstr>
      <vt:lpstr>´´NO LO LOGRASTE’’</vt:lpstr>
      <vt:lpstr>FALLASTE….</vt:lpstr>
      <vt:lpstr>Diapositiva 10</vt:lpstr>
      <vt:lpstr>NO LO HAZ LOGRADO</vt:lpstr>
      <vt:lpstr>SIGUE INTENTANDOLO</vt:lpstr>
      <vt:lpstr>¡  ACERTASTE  !</vt:lpstr>
      <vt:lpstr>Diapositiva 14</vt:lpstr>
      <vt:lpstr>SIGUE INTENTANDO</vt:lpstr>
      <vt:lpstr>¡FELICITACIONES!</vt:lpstr>
      <vt:lpstr>NO ACERTASTE</vt:lpstr>
      <vt:lpstr>Diapositiva 18</vt:lpstr>
      <vt:lpstr>VUELVE A INTENTARLO   </vt:lpstr>
      <vt:lpstr>RESPUESTA CORRECTA   </vt:lpstr>
      <vt:lpstr>SIGUE INTENTANDO NO LO HAZ LOGRADO AUN...!   </vt:lpstr>
      <vt:lpstr>Diapositiva 22</vt:lpstr>
      <vt:lpstr>RESPUESTA INCORRECTA    </vt:lpstr>
      <vt:lpstr>RESPUESTA CORRECTA     </vt:lpstr>
      <vt:lpstr>RESPUESTA INCORRECTA     </vt:lpstr>
      <vt:lpstr>Diapositiva 26</vt:lpstr>
      <vt:lpstr>RESPUESTA INCORRECTA      </vt:lpstr>
      <vt:lpstr>FELICITACIONES</vt:lpstr>
      <vt:lpstr>¡FALLASTE!</vt:lpstr>
      <vt:lpstr>Diapositiva 30</vt:lpstr>
      <vt:lpstr>ACERTASTE  </vt:lpstr>
      <vt:lpstr>    SIGUE INTENTANDO         </vt:lpstr>
      <vt:lpstr>RESPUESTA INCORRECTA  </vt:lpstr>
      <vt:lpstr>Diapositiva 34</vt:lpstr>
      <vt:lpstr>¡ FELICITACIONES !</vt:lpstr>
      <vt:lpstr>RESPUESTA INCORRECTA    </vt:lpstr>
      <vt:lpstr>SIGUE INTENTANDO   </vt:lpstr>
      <vt:lpstr>Diapositiva 38</vt:lpstr>
      <vt:lpstr>RESPUESTA INCORRECTA    </vt:lpstr>
      <vt:lpstr>RESPUESTA CORRECTA</vt:lpstr>
      <vt:lpstr>SIGUE INTENTANDO</vt:lpstr>
    </vt:vector>
  </TitlesOfParts>
  <Company>SoftPack©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PRESENTADO POR  ANGIE MARCELA RAMIREZ BETANCUR JENNIFER ANDREA PABON MOSQUERA</dc:title>
  <dc:creator>Berenice</dc:creator>
  <cp:lastModifiedBy>REINALDO CASTRILLON</cp:lastModifiedBy>
  <cp:revision>54</cp:revision>
  <dcterms:created xsi:type="dcterms:W3CDTF">2011-11-10T16:08:52Z</dcterms:created>
  <dcterms:modified xsi:type="dcterms:W3CDTF">2011-11-12T21:10:57Z</dcterms:modified>
</cp:coreProperties>
</file>